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0"/>
  </p:handoutMasterIdLst>
  <p:sldIdLst>
    <p:sldId id="299" r:id="rId2"/>
    <p:sldId id="258" r:id="rId3"/>
    <p:sldId id="277" r:id="rId4"/>
    <p:sldId id="289" r:id="rId5"/>
    <p:sldId id="278" r:id="rId6"/>
    <p:sldId id="288" r:id="rId7"/>
    <p:sldId id="259" r:id="rId8"/>
    <p:sldId id="292" r:id="rId9"/>
    <p:sldId id="262" r:id="rId10"/>
    <p:sldId id="293" r:id="rId11"/>
    <p:sldId id="298" r:id="rId12"/>
    <p:sldId id="297" r:id="rId13"/>
    <p:sldId id="295" r:id="rId14"/>
    <p:sldId id="296" r:id="rId15"/>
    <p:sldId id="273" r:id="rId16"/>
    <p:sldId id="287" r:id="rId17"/>
    <p:sldId id="294" r:id="rId18"/>
    <p:sldId id="300" r:id="rId1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510" autoAdjust="0"/>
  </p:normalViewPr>
  <p:slideViewPr>
    <p:cSldViewPr>
      <p:cViewPr varScale="1">
        <p:scale>
          <a:sx n="59" d="100"/>
          <a:sy n="59" d="100"/>
        </p:scale>
        <p:origin x="168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9453B-15E1-4264-8486-BCEE98A7BCEC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BD984-C6D8-4EF5-B785-D4A7387CA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970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41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51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09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549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83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958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789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45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50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9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64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85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294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41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56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208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43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98B909D-4606-4B38-9CB5-B2E160F9E31A}" type="datetimeFigureOut">
              <a:rPr lang="pt-BR" smtClean="0"/>
              <a:t>28/04/2022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30A567-028B-42BF-AE65-68AAE0EB0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15660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3068960"/>
            <a:ext cx="7338572" cy="2950839"/>
          </a:xfrm>
        </p:spPr>
        <p:txBody>
          <a:bodyPr>
            <a:noAutofit/>
          </a:bodyPr>
          <a:lstStyle/>
          <a:p>
            <a:pPr algn="ctr"/>
            <a: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/>
              </a:rPr>
              <a:t/>
            </a:r>
            <a:br>
              <a:rPr lang="pt-BR" sz="2400" b="1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/>
              </a:rPr>
            </a:br>
            <a:endParaRPr lang="pt-BR" sz="2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04374" y="2348880"/>
            <a:ext cx="6402467" cy="3670920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3200" b="1" spc="150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AUDIÊNCIA</a:t>
            </a:r>
            <a:r>
              <a:rPr lang="pt-BR" sz="32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/>
              </a:rPr>
              <a:t>  PÚBLICA</a:t>
            </a:r>
            <a:r>
              <a:rPr lang="pt-BR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/>
              </a:rPr>
              <a:t/>
            </a:r>
            <a:br>
              <a:rPr lang="pt-BR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/>
              </a:rPr>
            </a:br>
            <a:endParaRPr lang="pt-BR" b="1" spc="150" dirty="0" smtClean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Arial"/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ANTEPROJETO</a:t>
            </a:r>
            <a:r>
              <a:rPr lang="pt-BR" sz="2000" dirty="0" smtClean="0"/>
              <a:t> 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b="1" dirty="0">
                <a:solidFill>
                  <a:schemeClr val="bg1"/>
                </a:solidFill>
              </a:rPr>
              <a:t>LEI DAS DIRETRIZES ORÇAMENTÁRIAS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>
                <a:solidFill>
                  <a:schemeClr val="bg1"/>
                </a:solidFill>
              </a:rPr>
              <a:t>METAS E PRIORIDADES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>
                <a:solidFill>
                  <a:schemeClr val="bg1"/>
                </a:solidFill>
              </a:rPr>
              <a:t>PARA A ELABORAÇÃO E EXECUÇÃO DA LEI ORÇAMENTÁRIA DO EXERCÍCIO DE 2023 – LOA, E A REFORMULAÇÃO DO PLANO PLURIANUAL 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>
                <a:solidFill>
                  <a:schemeClr val="bg1"/>
                </a:solidFill>
              </a:rPr>
              <a:t>2022/2025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04664"/>
            <a:ext cx="1743273" cy="17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49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276872"/>
            <a:ext cx="7992888" cy="3528392"/>
          </a:xfrm>
        </p:spPr>
        <p:txBody>
          <a:bodyPr>
            <a:normAutofit/>
          </a:bodyPr>
          <a:lstStyle/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7544" y="692697"/>
            <a:ext cx="8352928" cy="5544616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2800" b="1" u="sng" dirty="0" smtClean="0">
                <a:solidFill>
                  <a:schemeClr val="bg1"/>
                </a:solidFill>
              </a:rPr>
              <a:t>FUNDO MUNICIPAL DE SAÚDE</a:t>
            </a:r>
            <a:endParaRPr lang="pt-BR" sz="2800" b="1" u="sng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chemeClr val="bg1"/>
                </a:solidFill>
              </a:rPr>
              <a:t>- Construção</a:t>
            </a:r>
            <a:r>
              <a:rPr lang="pt-BR" sz="2000" b="1" dirty="0">
                <a:solidFill>
                  <a:schemeClr val="bg1"/>
                </a:solidFill>
              </a:rPr>
              <a:t>, </a:t>
            </a:r>
            <a:r>
              <a:rPr lang="pt-BR" sz="2000" b="1" dirty="0" err="1">
                <a:solidFill>
                  <a:schemeClr val="bg1"/>
                </a:solidFill>
              </a:rPr>
              <a:t>Ampl</a:t>
            </a:r>
            <a:r>
              <a:rPr lang="pt-BR" sz="2000" b="1" dirty="0">
                <a:solidFill>
                  <a:schemeClr val="bg1"/>
                </a:solidFill>
              </a:rPr>
              <a:t>. e Recuperação de Unidades de Saúde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Projetos </a:t>
            </a:r>
            <a:r>
              <a:rPr lang="pt-BR" sz="2000" b="1" dirty="0">
                <a:solidFill>
                  <a:schemeClr val="bg1"/>
                </a:solidFill>
              </a:rPr>
              <a:t>Especiais de Melhoria do Sist. Municipal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para o Enfrentamento do </a:t>
            </a:r>
            <a:r>
              <a:rPr lang="pt-BR" sz="2000" b="1" dirty="0" err="1">
                <a:solidFill>
                  <a:schemeClr val="bg1"/>
                </a:solidFill>
              </a:rPr>
              <a:t>Coronavírus</a:t>
            </a:r>
            <a:r>
              <a:rPr lang="pt-BR" sz="2000" b="1" dirty="0">
                <a:solidFill>
                  <a:schemeClr val="bg1"/>
                </a:solidFill>
              </a:rPr>
              <a:t/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dos Serviços Municipais de Saúde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do </a:t>
            </a:r>
            <a:r>
              <a:rPr lang="pt-BR" sz="2000" b="1" dirty="0" err="1">
                <a:solidFill>
                  <a:schemeClr val="bg1"/>
                </a:solidFill>
              </a:rPr>
              <a:t>Laboratário</a:t>
            </a:r>
            <a:r>
              <a:rPr lang="pt-BR" sz="2000" b="1" dirty="0">
                <a:solidFill>
                  <a:schemeClr val="bg1"/>
                </a:solidFill>
              </a:rPr>
              <a:t> de Prótese Dentária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da EQUIPE MULTIPROFISSIONAL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de </a:t>
            </a:r>
            <a:r>
              <a:rPr lang="pt-BR" sz="2000" b="1" dirty="0" err="1">
                <a:solidFill>
                  <a:schemeClr val="bg1"/>
                </a:solidFill>
              </a:rPr>
              <a:t>Vigilancia</a:t>
            </a:r>
            <a:r>
              <a:rPr lang="pt-BR" sz="2000" b="1" dirty="0">
                <a:solidFill>
                  <a:schemeClr val="bg1"/>
                </a:solidFill>
              </a:rPr>
              <a:t> Sanitária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de Vigilância Epidemiológica e Ambiental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de Assist. Farmacêutica Básica - Sistema HOR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030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3400" y="764705"/>
            <a:ext cx="7783016" cy="52550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do </a:t>
            </a:r>
            <a:r>
              <a:rPr lang="pt-BR" sz="2000" b="1" dirty="0" err="1">
                <a:solidFill>
                  <a:schemeClr val="bg1"/>
                </a:solidFill>
              </a:rPr>
              <a:t>Progr</a:t>
            </a:r>
            <a:r>
              <a:rPr lang="pt-BR" sz="2000" b="1" dirty="0">
                <a:solidFill>
                  <a:schemeClr val="bg1"/>
                </a:solidFill>
              </a:rPr>
              <a:t>. de Ag. Comunitários de Saúde - PAC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do Programa Estratégia Saúde da Família - ESF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do Programa de Incentivo a Saúde Bucal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do Programa de Vigilância em Saúde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Previne Brasil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Programa PSE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</a:t>
            </a:r>
            <a:r>
              <a:rPr lang="pt-BR" sz="2000" b="1" dirty="0" err="1">
                <a:solidFill>
                  <a:schemeClr val="bg1"/>
                </a:solidFill>
              </a:rPr>
              <a:t>Cofinaciamento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463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3400" y="764703"/>
            <a:ext cx="8215064" cy="5255097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chemeClr val="bg1"/>
                </a:solidFill>
              </a:rPr>
              <a:t>SECRETARIA DE ASSISTÊNCIA SOCIAL</a:t>
            </a:r>
            <a:r>
              <a:rPr lang="pt-BR" sz="2800" b="1" u="sng" dirty="0">
                <a:solidFill>
                  <a:schemeClr val="bg1"/>
                </a:solidFill>
              </a:rPr>
              <a:t> </a:t>
            </a:r>
            <a:endParaRPr lang="pt-BR" sz="2800" dirty="0"/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Atividades da Sec. de Assistência Social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Atividades da Sec. de Assistência Social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58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3400" y="764704"/>
            <a:ext cx="8287072" cy="5328592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 smtClean="0">
                <a:solidFill>
                  <a:schemeClr val="bg1"/>
                </a:solidFill>
              </a:rPr>
              <a:t>FUNDO MUNICIPAL DE ASSISTÊNCIA SOCIAL</a:t>
            </a:r>
            <a:endParaRPr lang="pt-BR" sz="20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do Projeto ESPECIAL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Atividades de Proteção ao Idoso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Atividades de Proteção ao Deficiente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Atividades de Prot. á Criança e ao Adolescente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Programa Bolsa Família - IGD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do Conselho </a:t>
            </a:r>
            <a:r>
              <a:rPr lang="pt-BR" sz="2000" b="1" dirty="0" smtClean="0">
                <a:solidFill>
                  <a:schemeClr val="bg1"/>
                </a:solidFill>
              </a:rPr>
              <a:t>Tutelar</a:t>
            </a:r>
            <a:br>
              <a:rPr lang="pt-BR" sz="2000" b="1" dirty="0" smtClean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Apoio </a:t>
            </a:r>
            <a:r>
              <a:rPr lang="pt-BR" sz="2000" b="1" dirty="0">
                <a:solidFill>
                  <a:schemeClr val="bg1"/>
                </a:solidFill>
              </a:rPr>
              <a:t>a Defesa dos Direitos da Criança e do Adolescente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dos Serviços de Assistência Social - CRIANÇA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17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3400" y="980727"/>
            <a:ext cx="8143056" cy="50390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Programa SCFV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IGD-SUAS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Programa </a:t>
            </a:r>
            <a:r>
              <a:rPr lang="pt-BR" sz="2000" b="1" dirty="0" err="1">
                <a:solidFill>
                  <a:schemeClr val="bg1"/>
                </a:solidFill>
              </a:rPr>
              <a:t>Projoven</a:t>
            </a:r>
            <a:r>
              <a:rPr lang="pt-BR" sz="2000" b="1" dirty="0">
                <a:solidFill>
                  <a:schemeClr val="bg1"/>
                </a:solidFill>
              </a:rPr>
              <a:t> Adolescente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Programa PAEFE-CREAS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Programa de Apoio à Criança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Atividades da Sec. de Assistência Social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Atividades do CRAS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do COFINANCIAMENTO da Assistência Social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Ações do Criança Feliz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31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/>
        </p:nvSpPr>
        <p:spPr>
          <a:xfrm>
            <a:off x="-324544" y="260648"/>
            <a:ext cx="9828584" cy="144016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endParaRPr lang="pt-BR" sz="320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81336" y="516575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u="sng" dirty="0">
                <a:solidFill>
                  <a:schemeClr val="bg1"/>
                </a:solidFill>
                <a:latin typeface="+mj-lt"/>
              </a:rPr>
              <a:t>SECRETARIA DE CULTURA, ESPORTE E LAZER </a:t>
            </a:r>
            <a:r>
              <a:rPr lang="pt-BR" sz="2800" dirty="0">
                <a:latin typeface="+mj-lt"/>
              </a:rPr>
              <a:t/>
            </a:r>
            <a:br>
              <a:rPr lang="pt-BR" sz="2800" dirty="0">
                <a:latin typeface="+mj-lt"/>
              </a:rPr>
            </a:br>
            <a:endParaRPr lang="pt-BR" sz="2800" dirty="0">
              <a:latin typeface="+mj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29308" y="1196752"/>
            <a:ext cx="7920880" cy="5112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chemeClr val="bg1"/>
                </a:solidFill>
              </a:rPr>
              <a:t>- Construção</a:t>
            </a:r>
            <a:r>
              <a:rPr lang="pt-BR" sz="2000" b="1" dirty="0">
                <a:solidFill>
                  <a:schemeClr val="bg1"/>
                </a:solidFill>
              </a:rPr>
              <a:t>, Reforma e Ampliação de Biblioteca Municipal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Projetos </a:t>
            </a:r>
            <a:r>
              <a:rPr lang="pt-BR" sz="2000" b="1" dirty="0">
                <a:solidFill>
                  <a:schemeClr val="bg1"/>
                </a:solidFill>
              </a:rPr>
              <a:t>Especiais de Apoio á Cultura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Projetos </a:t>
            </a:r>
            <a:r>
              <a:rPr lang="pt-BR" sz="2000" b="1" dirty="0">
                <a:solidFill>
                  <a:schemeClr val="bg1"/>
                </a:solidFill>
              </a:rPr>
              <a:t>Especiais de Desenvolvimento do Turismo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Construção</a:t>
            </a:r>
            <a:r>
              <a:rPr lang="pt-BR" sz="2000" b="1" dirty="0">
                <a:solidFill>
                  <a:schemeClr val="bg1"/>
                </a:solidFill>
              </a:rPr>
              <a:t>, </a:t>
            </a:r>
            <a:r>
              <a:rPr lang="pt-BR" sz="2000" b="1" dirty="0" err="1">
                <a:solidFill>
                  <a:schemeClr val="bg1"/>
                </a:solidFill>
              </a:rPr>
              <a:t>Ampl</a:t>
            </a:r>
            <a:r>
              <a:rPr lang="pt-BR" sz="2000" b="1" dirty="0">
                <a:solidFill>
                  <a:schemeClr val="bg1"/>
                </a:solidFill>
              </a:rPr>
              <a:t>. e Ref. de Quadras Esportivas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Construção</a:t>
            </a:r>
            <a:r>
              <a:rPr lang="pt-BR" sz="2000" b="1" dirty="0">
                <a:solidFill>
                  <a:schemeClr val="bg1"/>
                </a:solidFill>
              </a:rPr>
              <a:t>, </a:t>
            </a:r>
            <a:r>
              <a:rPr lang="pt-BR" sz="2000" b="1" dirty="0" err="1">
                <a:solidFill>
                  <a:schemeClr val="bg1"/>
                </a:solidFill>
              </a:rPr>
              <a:t>Ampl</a:t>
            </a:r>
            <a:r>
              <a:rPr lang="pt-BR" sz="2000" b="1" dirty="0">
                <a:solidFill>
                  <a:schemeClr val="bg1"/>
                </a:solidFill>
              </a:rPr>
              <a:t>., e Ref. de Campo de Futebol 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Construção </a:t>
            </a:r>
            <a:r>
              <a:rPr lang="pt-BR" sz="2000" b="1" dirty="0">
                <a:solidFill>
                  <a:schemeClr val="bg1"/>
                </a:solidFill>
              </a:rPr>
              <a:t>do Ginásio Poliesportivo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Projetos </a:t>
            </a:r>
            <a:r>
              <a:rPr lang="pt-BR" sz="2000" b="1" dirty="0">
                <a:solidFill>
                  <a:schemeClr val="bg1"/>
                </a:solidFill>
              </a:rPr>
              <a:t>Especiais de Desenvolvimento do Esporte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e Desenvolvimento das Atividades Culturais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Emergenciais Destinadas ao Setor Cultural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das Atividades Esportivas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378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19672" y="548680"/>
            <a:ext cx="550810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u="sng" dirty="0">
                <a:solidFill>
                  <a:schemeClr val="bg1"/>
                </a:solidFill>
                <a:latin typeface="+mj-lt"/>
              </a:rPr>
              <a:t>SECRETARIA DE AGRICULTURA</a:t>
            </a:r>
            <a:r>
              <a:rPr lang="pt-BR" sz="2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11560" y="836712"/>
            <a:ext cx="7992888" cy="5802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t-BR" sz="2000" b="1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</a:rPr>
              <a:t>- Construção </a:t>
            </a:r>
            <a:r>
              <a:rPr lang="pt-BR" sz="2000" b="1" dirty="0">
                <a:solidFill>
                  <a:srgbClr val="000000"/>
                </a:solidFill>
              </a:rPr>
              <a:t>e Recuperação de Mercados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Projetos </a:t>
            </a:r>
            <a:r>
              <a:rPr lang="pt-BR" sz="2000" b="1" dirty="0">
                <a:solidFill>
                  <a:srgbClr val="000000"/>
                </a:solidFill>
              </a:rPr>
              <a:t>Especiais de Produção e Abastecimento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Implantação </a:t>
            </a:r>
            <a:r>
              <a:rPr lang="pt-BR" sz="2000" b="1" dirty="0">
                <a:solidFill>
                  <a:srgbClr val="000000"/>
                </a:solidFill>
              </a:rPr>
              <a:t>de Programa de Conservação de Solos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Implantação </a:t>
            </a:r>
            <a:r>
              <a:rPr lang="pt-BR" sz="2000" b="1" dirty="0">
                <a:solidFill>
                  <a:srgbClr val="000000"/>
                </a:solidFill>
              </a:rPr>
              <a:t>de Roças e Hortas Comunitárias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Projetos </a:t>
            </a:r>
            <a:r>
              <a:rPr lang="pt-BR" sz="2000" b="1" dirty="0">
                <a:solidFill>
                  <a:srgbClr val="000000"/>
                </a:solidFill>
              </a:rPr>
              <a:t>Especiais de Desenvolvimento Rural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Projetos </a:t>
            </a:r>
            <a:r>
              <a:rPr lang="pt-BR" sz="2000" b="1" dirty="0">
                <a:solidFill>
                  <a:srgbClr val="000000"/>
                </a:solidFill>
              </a:rPr>
              <a:t>Esp. de Expansão da Agric. de Subsistência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Manutenção </a:t>
            </a:r>
            <a:r>
              <a:rPr lang="pt-BR" sz="2000" b="1" dirty="0">
                <a:solidFill>
                  <a:srgbClr val="000000"/>
                </a:solidFill>
              </a:rPr>
              <a:t>das Ativ. de </a:t>
            </a:r>
            <a:r>
              <a:rPr lang="pt-BR" sz="2000" b="1" dirty="0" err="1">
                <a:solidFill>
                  <a:srgbClr val="000000"/>
                </a:solidFill>
              </a:rPr>
              <a:t>Preserv</a:t>
            </a:r>
            <a:r>
              <a:rPr lang="pt-BR" sz="2000" b="1" dirty="0">
                <a:solidFill>
                  <a:srgbClr val="000000"/>
                </a:solidFill>
              </a:rPr>
              <a:t>. e Defesa do Meio </a:t>
            </a:r>
            <a:r>
              <a:rPr lang="pt-BR" sz="2000" b="1" dirty="0" smtClean="0">
                <a:solidFill>
                  <a:srgbClr val="000000"/>
                </a:solidFill>
              </a:rPr>
              <a:t>  Ambiente</a:t>
            </a:r>
            <a:r>
              <a:rPr lang="pt-BR" sz="2000" b="1" dirty="0">
                <a:solidFill>
                  <a:srgbClr val="000000"/>
                </a:solidFill>
              </a:rPr>
              <a:t/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Manutenção </a:t>
            </a:r>
            <a:r>
              <a:rPr lang="pt-BR" sz="2000" b="1" dirty="0">
                <a:solidFill>
                  <a:srgbClr val="000000"/>
                </a:solidFill>
              </a:rPr>
              <a:t>das Atividades de </a:t>
            </a:r>
            <a:r>
              <a:rPr lang="pt-BR" sz="2000" b="1" dirty="0" err="1">
                <a:solidFill>
                  <a:srgbClr val="000000"/>
                </a:solidFill>
              </a:rPr>
              <a:t>Extansão</a:t>
            </a:r>
            <a:r>
              <a:rPr lang="pt-BR" sz="2000" b="1" dirty="0">
                <a:solidFill>
                  <a:srgbClr val="000000"/>
                </a:solidFill>
              </a:rPr>
              <a:t> Rural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Manutenção </a:t>
            </a:r>
            <a:r>
              <a:rPr lang="pt-BR" sz="2000" b="1" dirty="0">
                <a:solidFill>
                  <a:srgbClr val="000000"/>
                </a:solidFill>
              </a:rPr>
              <a:t>das Atividades do Programa Garantia </a:t>
            </a:r>
            <a:r>
              <a:rPr lang="pt-BR" sz="2000" b="1" dirty="0" err="1">
                <a:solidFill>
                  <a:srgbClr val="000000"/>
                </a:solidFill>
              </a:rPr>
              <a:t>Saf</a:t>
            </a:r>
            <a:r>
              <a:rPr lang="pt-BR" sz="2000" b="1" dirty="0"/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771800" y="3772783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t-BR" dirty="0" smtClean="0">
              <a:solidFill>
                <a:srgbClr val="000000"/>
              </a:solidFill>
              <a:latin typeface="CIDFont+F2"/>
            </a:endParaRPr>
          </a:p>
          <a:p>
            <a:endParaRPr lang="pt-BR" dirty="0">
              <a:solidFill>
                <a:srgbClr val="000000"/>
              </a:solidFill>
              <a:latin typeface="CIDFont+F2"/>
            </a:endParaRPr>
          </a:p>
          <a:p>
            <a:endParaRPr lang="pt-BR" dirty="0" smtClean="0">
              <a:solidFill>
                <a:srgbClr val="000000"/>
              </a:solidFill>
              <a:latin typeface="CIDFont+F2"/>
            </a:endParaRP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611560" y="492694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21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692696"/>
            <a:ext cx="8424936" cy="720080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2800" dirty="0"/>
              <a:t/>
            </a:r>
            <a:br>
              <a:rPr lang="pt-BR" sz="2800" dirty="0"/>
            </a:br>
            <a:endParaRPr lang="pt-BR" sz="2800" b="1" u="sng" dirty="0">
              <a:solidFill>
                <a:schemeClr val="bg1"/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b="1" u="sng" dirty="0" smtClean="0">
                <a:solidFill>
                  <a:schemeClr val="bg1"/>
                </a:solidFill>
                <a:latin typeface="+mj-lt"/>
              </a:rPr>
              <a:t>CÂMARA MUNICIPAL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b="1" dirty="0" smtClean="0">
                <a:solidFill>
                  <a:schemeClr val="bg1"/>
                </a:solidFill>
                <a:latin typeface="+mj-lt"/>
              </a:rPr>
              <a:t>- Manutenção </a:t>
            </a:r>
            <a:r>
              <a:rPr lang="pt-BR" b="1" dirty="0">
                <a:solidFill>
                  <a:schemeClr val="bg1"/>
                </a:solidFill>
                <a:latin typeface="+mj-lt"/>
              </a:rPr>
              <a:t>e Funcionamento da Câmara Municipal</a:t>
            </a:r>
            <a:r>
              <a:rPr lang="pt-BR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800" dirty="0">
                <a:latin typeface="+mj-lt"/>
              </a:rPr>
              <a:t/>
            </a:r>
            <a:br>
              <a:rPr lang="pt-BR" sz="2800" dirty="0">
                <a:latin typeface="+mj-lt"/>
              </a:rPr>
            </a:br>
            <a:endParaRPr lang="pt-BR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79512" y="2561873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u="sng" dirty="0">
                <a:solidFill>
                  <a:schemeClr val="bg1"/>
                </a:solidFill>
                <a:latin typeface="+mj-lt"/>
              </a:rPr>
              <a:t>RESERVA DE CONTIGÊNCIA </a:t>
            </a:r>
            <a:endParaRPr lang="pt-BR" sz="2800" b="1" dirty="0">
              <a:solidFill>
                <a:schemeClr val="bg1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chemeClr val="bg1"/>
                </a:solidFill>
                <a:latin typeface="+mj-lt"/>
              </a:rPr>
              <a:t>- </a:t>
            </a:r>
            <a:r>
              <a:rPr lang="pt-BR" sz="2000" b="1" dirty="0" smtClean="0">
                <a:solidFill>
                  <a:schemeClr val="bg1"/>
                </a:solidFill>
                <a:latin typeface="+mj-lt"/>
              </a:rPr>
              <a:t>Reserva </a:t>
            </a:r>
            <a:r>
              <a:rPr lang="pt-BR" sz="2000" b="1" dirty="0">
                <a:solidFill>
                  <a:schemeClr val="bg1"/>
                </a:solidFill>
                <a:latin typeface="+mj-lt"/>
              </a:rPr>
              <a:t>de Contingência </a:t>
            </a:r>
            <a:endParaRPr lang="pt-B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75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15887" y="1916832"/>
            <a:ext cx="4812140" cy="1663825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MUITO OBRIGADO!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392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69776" y="908720"/>
            <a:ext cx="8604448" cy="432048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b="1" dirty="0" smtClean="0">
                <a:solidFill>
                  <a:schemeClr val="bg1"/>
                </a:solidFill>
              </a:rPr>
              <a:t>ANTEPROJETO</a:t>
            </a:r>
            <a:r>
              <a:rPr lang="pt-BR" sz="3600" dirty="0" smtClean="0"/>
              <a:t> </a:t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2800" b="1" dirty="0" smtClean="0">
                <a:solidFill>
                  <a:schemeClr val="bg1"/>
                </a:solidFill>
              </a:rPr>
              <a:t>LEI DAS DIRETRIZES ORÇAMENTÁRIAS</a:t>
            </a:r>
            <a:r>
              <a:rPr lang="pt-BR" sz="2800" b="1" dirty="0">
                <a:solidFill>
                  <a:schemeClr val="bg1"/>
                </a:solidFill>
              </a:rPr>
              <a:t/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METAS E PRIORIDADES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 smtClean="0">
                <a:solidFill>
                  <a:schemeClr val="bg1"/>
                </a:solidFill>
              </a:rPr>
              <a:t>PARA A ELABORAÇÃO E EXECUÇÃO DA LEI ORÇAMENTÁRIA DO EXERCÍCIO DE 2023 – LOA, E A REFORMULAÇÃO DO PLANO PLURIANUAL </a:t>
            </a:r>
            <a:br>
              <a:rPr lang="pt-BR" sz="2800" b="1" dirty="0" smtClean="0">
                <a:solidFill>
                  <a:schemeClr val="bg1"/>
                </a:solidFill>
              </a:rPr>
            </a:br>
            <a:r>
              <a:rPr lang="pt-BR" sz="2800" b="1" dirty="0" smtClean="0">
                <a:solidFill>
                  <a:schemeClr val="bg1"/>
                </a:solidFill>
              </a:rPr>
              <a:t>2022/2025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b="1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07504" y="134076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/>
              <a:t/>
            </a:r>
            <a:br>
              <a:rPr lang="pt-BR" sz="1400" dirty="0"/>
            </a:b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115616" y="5534561"/>
            <a:ext cx="698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/>
              <a:t/>
            </a:r>
            <a:br>
              <a:rPr lang="pt-BR" sz="1400" dirty="0"/>
            </a:br>
            <a:endParaRPr lang="pt-BR" dirty="0"/>
          </a:p>
        </p:txBody>
      </p:sp>
      <p:pic>
        <p:nvPicPr>
          <p:cNvPr id="10" name="Imagem 9" descr="C:\Users\WM PRODUCOES\Desktop\PREFEITURA 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13395"/>
            <a:ext cx="1440160" cy="1106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2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99592" y="1556792"/>
            <a:ext cx="79928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</a:rPr>
              <a:t>- Construção </a:t>
            </a:r>
            <a:r>
              <a:rPr lang="pt-BR" sz="2000" b="1" dirty="0">
                <a:solidFill>
                  <a:srgbClr val="000000"/>
                </a:solidFill>
              </a:rPr>
              <a:t>e Restauração de Prédios Públicos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Projetos </a:t>
            </a:r>
            <a:r>
              <a:rPr lang="pt-BR" sz="2000" b="1" dirty="0">
                <a:solidFill>
                  <a:srgbClr val="000000"/>
                </a:solidFill>
              </a:rPr>
              <a:t>Especiais de </a:t>
            </a:r>
            <a:r>
              <a:rPr lang="pt-BR" sz="2000" b="1" dirty="0" err="1">
                <a:solidFill>
                  <a:srgbClr val="000000"/>
                </a:solidFill>
              </a:rPr>
              <a:t>Ampl</a:t>
            </a:r>
            <a:r>
              <a:rPr lang="pt-BR" sz="2000" b="1" dirty="0">
                <a:solidFill>
                  <a:srgbClr val="000000"/>
                </a:solidFill>
              </a:rPr>
              <a:t>. da Rede Física da </a:t>
            </a:r>
            <a:r>
              <a:rPr lang="pt-BR" sz="2000" b="1" dirty="0" err="1">
                <a:solidFill>
                  <a:srgbClr val="000000"/>
                </a:solidFill>
              </a:rPr>
              <a:t>Admi</a:t>
            </a:r>
            <a:r>
              <a:rPr lang="pt-BR" sz="2000" b="1" dirty="0">
                <a:solidFill>
                  <a:srgbClr val="000000"/>
                </a:solidFill>
              </a:rPr>
              <a:t>.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Aquisição </a:t>
            </a:r>
            <a:r>
              <a:rPr lang="pt-BR" sz="2000" b="1" dirty="0">
                <a:solidFill>
                  <a:srgbClr val="000000"/>
                </a:solidFill>
              </a:rPr>
              <a:t>de Equipamento e Material Permanente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Construção</a:t>
            </a:r>
            <a:r>
              <a:rPr lang="pt-BR" sz="2000" b="1" dirty="0">
                <a:solidFill>
                  <a:srgbClr val="000000"/>
                </a:solidFill>
              </a:rPr>
              <a:t>, reforma e Ampliação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Const</a:t>
            </a:r>
            <a:r>
              <a:rPr lang="pt-BR" sz="2000" b="1" dirty="0">
                <a:solidFill>
                  <a:srgbClr val="000000"/>
                </a:solidFill>
              </a:rPr>
              <a:t>. e Rec. de Calçamentos e outros </a:t>
            </a:r>
            <a:r>
              <a:rPr lang="pt-BR" sz="2000" b="1" dirty="0" err="1">
                <a:solidFill>
                  <a:srgbClr val="000000"/>
                </a:solidFill>
              </a:rPr>
              <a:t>Pav</a:t>
            </a:r>
            <a:r>
              <a:rPr lang="pt-BR" sz="2000" b="1" dirty="0">
                <a:solidFill>
                  <a:srgbClr val="000000"/>
                </a:solidFill>
              </a:rPr>
              <a:t>. em </a:t>
            </a:r>
            <a:r>
              <a:rPr lang="pt-BR" sz="2000" b="1" dirty="0" err="1">
                <a:solidFill>
                  <a:srgbClr val="000000"/>
                </a:solidFill>
              </a:rPr>
              <a:t>Logr</a:t>
            </a:r>
            <a:r>
              <a:rPr lang="pt-BR" sz="2000" b="1" dirty="0">
                <a:solidFill>
                  <a:srgbClr val="000000"/>
                </a:solidFill>
              </a:rPr>
              <a:t>.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Projetos </a:t>
            </a:r>
            <a:r>
              <a:rPr lang="pt-BR" sz="2000" b="1" dirty="0">
                <a:solidFill>
                  <a:srgbClr val="000000"/>
                </a:solidFill>
              </a:rPr>
              <a:t>Especiais de Urbanização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Obras </a:t>
            </a:r>
            <a:r>
              <a:rPr lang="pt-BR" sz="2000" b="1" dirty="0">
                <a:solidFill>
                  <a:srgbClr val="000000"/>
                </a:solidFill>
              </a:rPr>
              <a:t>de Const., Compl., e Melhoria de Habitações P.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Obras </a:t>
            </a:r>
            <a:r>
              <a:rPr lang="pt-BR" sz="2000" b="1" dirty="0">
                <a:solidFill>
                  <a:srgbClr val="000000"/>
                </a:solidFill>
              </a:rPr>
              <a:t>de Const., Compl., e Melhoria de Habitações P.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Implantação </a:t>
            </a:r>
            <a:r>
              <a:rPr lang="pt-BR" sz="2000" b="1" dirty="0">
                <a:solidFill>
                  <a:srgbClr val="000000"/>
                </a:solidFill>
              </a:rPr>
              <a:t>de Sistema de Abastecimento de Água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Construção </a:t>
            </a:r>
            <a:r>
              <a:rPr lang="pt-BR" sz="2000" b="1" dirty="0">
                <a:solidFill>
                  <a:srgbClr val="000000"/>
                </a:solidFill>
              </a:rPr>
              <a:t>de Unidades Sanitárias - Rural</a:t>
            </a:r>
            <a:r>
              <a:rPr lang="pt-BR" sz="2000" b="1" dirty="0"/>
              <a:t> 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899592" y="533400"/>
            <a:ext cx="7056784" cy="10233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u="sng" dirty="0" smtClean="0">
                <a:solidFill>
                  <a:schemeClr val="bg1"/>
                </a:solidFill>
              </a:rPr>
              <a:t>SECRETARIA DE ADMINISTRAÇÃO GERAL</a:t>
            </a:r>
            <a:endParaRPr lang="pt-BR" sz="28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04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99592" y="751344"/>
            <a:ext cx="7344816" cy="5995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</a:rPr>
              <a:t>- Construção </a:t>
            </a:r>
            <a:r>
              <a:rPr lang="pt-BR" sz="2000" b="1" dirty="0">
                <a:solidFill>
                  <a:srgbClr val="000000"/>
                </a:solidFill>
              </a:rPr>
              <a:t>de Poços e Reservatórios de Água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Projetos </a:t>
            </a:r>
            <a:r>
              <a:rPr lang="pt-BR" sz="2000" b="1" dirty="0">
                <a:solidFill>
                  <a:srgbClr val="000000"/>
                </a:solidFill>
              </a:rPr>
              <a:t>Especiais de Saneamento Básico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Implantação </a:t>
            </a:r>
            <a:r>
              <a:rPr lang="pt-BR" sz="2000" b="1" dirty="0">
                <a:solidFill>
                  <a:srgbClr val="000000"/>
                </a:solidFill>
              </a:rPr>
              <a:t>e </a:t>
            </a:r>
            <a:r>
              <a:rPr lang="pt-BR" sz="2000" b="1" dirty="0" err="1">
                <a:solidFill>
                  <a:srgbClr val="000000"/>
                </a:solidFill>
              </a:rPr>
              <a:t>Ampl</a:t>
            </a:r>
            <a:r>
              <a:rPr lang="pt-BR" sz="2000" b="1" dirty="0">
                <a:solidFill>
                  <a:srgbClr val="000000"/>
                </a:solidFill>
              </a:rPr>
              <a:t>. de Sistemas de Abastecimento de Água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Construção </a:t>
            </a:r>
            <a:r>
              <a:rPr lang="pt-BR" sz="2000" b="1" dirty="0">
                <a:solidFill>
                  <a:srgbClr val="000000"/>
                </a:solidFill>
              </a:rPr>
              <a:t>de Unidades Sanitárias - Urbano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Construção </a:t>
            </a:r>
            <a:r>
              <a:rPr lang="pt-BR" sz="2000" b="1" dirty="0">
                <a:solidFill>
                  <a:srgbClr val="000000"/>
                </a:solidFill>
              </a:rPr>
              <a:t>de Aterro Sanitário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Projetos </a:t>
            </a:r>
            <a:r>
              <a:rPr lang="pt-BR" sz="2000" b="1" dirty="0">
                <a:solidFill>
                  <a:srgbClr val="000000"/>
                </a:solidFill>
              </a:rPr>
              <a:t>Especiais de Saneamento Básico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Plano </a:t>
            </a:r>
            <a:r>
              <a:rPr lang="pt-BR" sz="2000" b="1" dirty="0">
                <a:solidFill>
                  <a:srgbClr val="000000"/>
                </a:solidFill>
              </a:rPr>
              <a:t>Mun. de </a:t>
            </a:r>
            <a:r>
              <a:rPr lang="pt-BR" sz="2000" b="1" dirty="0" err="1">
                <a:solidFill>
                  <a:srgbClr val="000000"/>
                </a:solidFill>
              </a:rPr>
              <a:t>Gest</a:t>
            </a:r>
            <a:r>
              <a:rPr lang="pt-BR" sz="2000" b="1" dirty="0">
                <a:solidFill>
                  <a:srgbClr val="000000"/>
                </a:solidFill>
              </a:rPr>
              <a:t>. </a:t>
            </a:r>
            <a:r>
              <a:rPr lang="pt-BR" sz="2000" b="1" dirty="0" err="1">
                <a:solidFill>
                  <a:srgbClr val="000000"/>
                </a:solidFill>
              </a:rPr>
              <a:t>Integ</a:t>
            </a:r>
            <a:r>
              <a:rPr lang="pt-BR" sz="2000" b="1" dirty="0">
                <a:solidFill>
                  <a:srgbClr val="000000"/>
                </a:solidFill>
              </a:rPr>
              <a:t>. de Resíduos Sólidos - PMG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Construção </a:t>
            </a:r>
            <a:r>
              <a:rPr lang="pt-BR" sz="2000" b="1" dirty="0">
                <a:solidFill>
                  <a:srgbClr val="000000"/>
                </a:solidFill>
              </a:rPr>
              <a:t>e Melhoria da Rede Rodoviária Municipal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Projetos </a:t>
            </a:r>
            <a:r>
              <a:rPr lang="pt-BR" sz="2000" b="1" dirty="0">
                <a:solidFill>
                  <a:srgbClr val="000000"/>
                </a:solidFill>
              </a:rPr>
              <a:t>Especiais de Desenvolvimento Rodoviário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Manutenção </a:t>
            </a:r>
            <a:r>
              <a:rPr lang="pt-BR" sz="2000" b="1" dirty="0">
                <a:solidFill>
                  <a:srgbClr val="000000"/>
                </a:solidFill>
              </a:rPr>
              <a:t>dos Serviços de Administração Geral</a:t>
            </a:r>
            <a:br>
              <a:rPr lang="pt-BR" sz="2000" b="1" dirty="0">
                <a:solidFill>
                  <a:srgbClr val="000000"/>
                </a:solidFill>
              </a:rPr>
            </a:br>
            <a:r>
              <a:rPr lang="pt-BR" sz="2000" b="1" dirty="0" smtClean="0">
                <a:solidFill>
                  <a:srgbClr val="000000"/>
                </a:solidFill>
              </a:rPr>
              <a:t>- Realização </a:t>
            </a:r>
            <a:r>
              <a:rPr lang="pt-BR" sz="2000" b="1" dirty="0">
                <a:solidFill>
                  <a:srgbClr val="000000"/>
                </a:solidFill>
              </a:rPr>
              <a:t>de Concursos Públicos</a:t>
            </a:r>
            <a:r>
              <a:rPr lang="pt-BR" sz="2000" b="1" dirty="0"/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00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0"/>
            <a:ext cx="8208912" cy="6858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 smtClean="0">
                <a:solidFill>
                  <a:schemeClr val="bg1"/>
                </a:solidFill>
              </a:rPr>
              <a:t>- Apoio </a:t>
            </a:r>
            <a:r>
              <a:rPr lang="pt-BR" b="1" dirty="0">
                <a:solidFill>
                  <a:schemeClr val="bg1"/>
                </a:solidFill>
              </a:rPr>
              <a:t>às Ações de Policiamento e Segurança Pública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Apoio </a:t>
            </a:r>
            <a:r>
              <a:rPr lang="pt-BR" b="1" dirty="0">
                <a:solidFill>
                  <a:schemeClr val="bg1"/>
                </a:solidFill>
              </a:rPr>
              <a:t>às Ações de Defesa dos Direitos da Cidadania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Manutenção </a:t>
            </a:r>
            <a:r>
              <a:rPr lang="pt-BR" b="1" dirty="0">
                <a:solidFill>
                  <a:schemeClr val="bg1"/>
                </a:solidFill>
              </a:rPr>
              <a:t>dos Serviços de Utilidade Pública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Apoio </a:t>
            </a:r>
            <a:r>
              <a:rPr lang="pt-BR" b="1" dirty="0">
                <a:solidFill>
                  <a:schemeClr val="bg1"/>
                </a:solidFill>
              </a:rPr>
              <a:t>às Ações de Melhoria de Habitações Populares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Manutenção </a:t>
            </a:r>
            <a:r>
              <a:rPr lang="pt-BR" b="1" dirty="0" err="1">
                <a:solidFill>
                  <a:schemeClr val="bg1"/>
                </a:solidFill>
              </a:rPr>
              <a:t>ds</a:t>
            </a:r>
            <a:r>
              <a:rPr lang="pt-BR" b="1" dirty="0">
                <a:solidFill>
                  <a:schemeClr val="bg1"/>
                </a:solidFill>
              </a:rPr>
              <a:t> Atividades de Saneamento Básico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Conservação </a:t>
            </a:r>
            <a:r>
              <a:rPr lang="pt-BR" b="1" dirty="0">
                <a:solidFill>
                  <a:schemeClr val="bg1"/>
                </a:solidFill>
              </a:rPr>
              <a:t>de Estradas Municipais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Encargos </a:t>
            </a:r>
            <a:r>
              <a:rPr lang="pt-BR" b="1" dirty="0">
                <a:solidFill>
                  <a:schemeClr val="bg1"/>
                </a:solidFill>
              </a:rPr>
              <a:t>com Amortizações e Juros da Dívida Interna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sz="1800" dirty="0"/>
              <a:t/>
            </a:r>
            <a:br>
              <a:rPr lang="pt-BR" sz="1800" dirty="0"/>
            </a:br>
            <a:endParaRPr lang="pt-BR" sz="18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pt-BR" dirty="0" smtClean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05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620689"/>
            <a:ext cx="648072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u="sng" dirty="0">
                <a:solidFill>
                  <a:schemeClr val="bg1"/>
                </a:solidFill>
              </a:rPr>
              <a:t>SECRETARIA DE EDUCAÇÃO</a:t>
            </a:r>
            <a:r>
              <a:rPr lang="pt-BR" sz="2800" b="1" u="sng" dirty="0">
                <a:solidFill>
                  <a:schemeClr val="bg1"/>
                </a:solidFill>
              </a:rPr>
              <a:t> 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endParaRPr lang="pt-BR" sz="3200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83568" y="1268760"/>
            <a:ext cx="79208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chemeClr val="bg1"/>
                </a:solidFill>
              </a:rPr>
              <a:t>- Construção</a:t>
            </a:r>
            <a:r>
              <a:rPr lang="pt-BR" sz="2000" b="1" dirty="0">
                <a:solidFill>
                  <a:schemeClr val="bg1"/>
                </a:solidFill>
              </a:rPr>
              <a:t>, Ampliação e Recuperação de Unidades </a:t>
            </a:r>
            <a:r>
              <a:rPr lang="pt-BR" sz="2000" b="1" dirty="0" smtClean="0">
                <a:solidFill>
                  <a:schemeClr val="bg1"/>
                </a:solidFill>
              </a:rPr>
              <a:t>Escolares</a:t>
            </a:r>
            <a:r>
              <a:rPr lang="pt-BR" sz="2000" b="1" dirty="0">
                <a:solidFill>
                  <a:schemeClr val="bg1"/>
                </a:solidFill>
              </a:rPr>
              <a:t/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Construção</a:t>
            </a:r>
            <a:r>
              <a:rPr lang="pt-BR" sz="2000" b="1" dirty="0">
                <a:solidFill>
                  <a:schemeClr val="bg1"/>
                </a:solidFill>
              </a:rPr>
              <a:t>, </a:t>
            </a:r>
            <a:r>
              <a:rPr lang="pt-BR" sz="2000" b="1" dirty="0" err="1">
                <a:solidFill>
                  <a:schemeClr val="bg1"/>
                </a:solidFill>
              </a:rPr>
              <a:t>Ampl</a:t>
            </a:r>
            <a:r>
              <a:rPr lang="pt-BR" sz="2000" b="1" dirty="0">
                <a:solidFill>
                  <a:schemeClr val="bg1"/>
                </a:solidFill>
              </a:rPr>
              <a:t>. e </a:t>
            </a:r>
            <a:r>
              <a:rPr lang="pt-BR" sz="2000" b="1" dirty="0" err="1">
                <a:solidFill>
                  <a:schemeClr val="bg1"/>
                </a:solidFill>
              </a:rPr>
              <a:t>Recup</a:t>
            </a:r>
            <a:r>
              <a:rPr lang="pt-BR" sz="2000" b="1" dirty="0">
                <a:solidFill>
                  <a:schemeClr val="bg1"/>
                </a:solidFill>
              </a:rPr>
              <a:t>. de Prédios de Apoio a Escola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Projetos </a:t>
            </a:r>
            <a:r>
              <a:rPr lang="pt-BR" sz="2000" b="1" dirty="0">
                <a:solidFill>
                  <a:schemeClr val="bg1"/>
                </a:solidFill>
              </a:rPr>
              <a:t>Especiais de Desenvolvimento da Educação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Programa </a:t>
            </a:r>
            <a:r>
              <a:rPr lang="pt-BR" sz="2000" b="1" dirty="0">
                <a:solidFill>
                  <a:schemeClr val="bg1"/>
                </a:solidFill>
              </a:rPr>
              <a:t>Municipal de Transporte Escolar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Construção </a:t>
            </a:r>
            <a:r>
              <a:rPr lang="pt-BR" sz="2000" b="1" dirty="0">
                <a:solidFill>
                  <a:schemeClr val="bg1"/>
                </a:solidFill>
              </a:rPr>
              <a:t>e </a:t>
            </a:r>
            <a:r>
              <a:rPr lang="pt-BR" sz="2000" b="1" dirty="0" err="1">
                <a:solidFill>
                  <a:schemeClr val="bg1"/>
                </a:solidFill>
              </a:rPr>
              <a:t>Recup</a:t>
            </a:r>
            <a:r>
              <a:rPr lang="pt-BR" sz="2000" b="1" dirty="0">
                <a:solidFill>
                  <a:schemeClr val="bg1"/>
                </a:solidFill>
              </a:rPr>
              <a:t>. de Creches e Unidades </a:t>
            </a:r>
            <a:r>
              <a:rPr lang="pt-BR" sz="2000" b="1" dirty="0" err="1">
                <a:solidFill>
                  <a:schemeClr val="bg1"/>
                </a:solidFill>
              </a:rPr>
              <a:t>Pré-Esco</a:t>
            </a:r>
            <a:r>
              <a:rPr lang="pt-BR" sz="2000" b="1" dirty="0">
                <a:solidFill>
                  <a:schemeClr val="bg1"/>
                </a:solidFill>
              </a:rPr>
              <a:t>.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Constr</a:t>
            </a:r>
            <a:r>
              <a:rPr lang="pt-BR" sz="2000" b="1" dirty="0">
                <a:solidFill>
                  <a:schemeClr val="bg1"/>
                </a:solidFill>
              </a:rPr>
              <a:t>., </a:t>
            </a:r>
            <a:r>
              <a:rPr lang="pt-BR" sz="2000" b="1" dirty="0" err="1">
                <a:solidFill>
                  <a:schemeClr val="bg1"/>
                </a:solidFill>
              </a:rPr>
              <a:t>Ampl</a:t>
            </a:r>
            <a:r>
              <a:rPr lang="pt-BR" sz="2000" b="1" dirty="0">
                <a:solidFill>
                  <a:schemeClr val="bg1"/>
                </a:solidFill>
              </a:rPr>
              <a:t>. e Recuperação de Unidades </a:t>
            </a:r>
            <a:r>
              <a:rPr lang="pt-BR" sz="2000" b="1" dirty="0" err="1">
                <a:solidFill>
                  <a:schemeClr val="bg1"/>
                </a:solidFill>
              </a:rPr>
              <a:t>Pré</a:t>
            </a:r>
            <a:r>
              <a:rPr lang="pt-BR" sz="2000" b="1" dirty="0">
                <a:solidFill>
                  <a:schemeClr val="bg1"/>
                </a:solidFill>
              </a:rPr>
              <a:t>- </a:t>
            </a:r>
            <a:r>
              <a:rPr lang="pt-BR" sz="2000" b="1" dirty="0" err="1">
                <a:solidFill>
                  <a:schemeClr val="bg1"/>
                </a:solidFill>
              </a:rPr>
              <a:t>Esco</a:t>
            </a:r>
            <a:r>
              <a:rPr lang="pt-BR" sz="2000" b="1" dirty="0">
                <a:solidFill>
                  <a:schemeClr val="bg1"/>
                </a:solidFill>
              </a:rPr>
              <a:t>.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do Programa Nac. de </a:t>
            </a:r>
            <a:r>
              <a:rPr lang="pt-BR" sz="2000" b="1" dirty="0" err="1">
                <a:solidFill>
                  <a:schemeClr val="bg1"/>
                </a:solidFill>
              </a:rPr>
              <a:t>Alim</a:t>
            </a:r>
            <a:r>
              <a:rPr lang="pt-BR" sz="2000" b="1" dirty="0">
                <a:solidFill>
                  <a:schemeClr val="bg1"/>
                </a:solidFill>
              </a:rPr>
              <a:t>. Escolar - PNAE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Ações </a:t>
            </a:r>
            <a:r>
              <a:rPr lang="pt-BR" sz="2000" b="1" dirty="0">
                <a:solidFill>
                  <a:schemeClr val="bg1"/>
                </a:solidFill>
              </a:rPr>
              <a:t>do Programa Dinheiro Dir. na Escola - PDDE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>
                <a:solidFill>
                  <a:schemeClr val="bg1"/>
                </a:solidFill>
              </a:rPr>
              <a:t/>
            </a:r>
            <a:br>
              <a:rPr lang="pt-BR" sz="2000" b="1" dirty="0">
                <a:solidFill>
                  <a:schemeClr val="bg1"/>
                </a:solidFill>
              </a:rPr>
            </a:b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71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6984776" cy="1224136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indent="0" algn="ctr">
              <a:buNone/>
            </a:pPr>
            <a:endParaRPr lang="pt-BR" b="1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0"/>
            <a:ext cx="8091101" cy="4149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b="1" dirty="0" smtClean="0">
                <a:solidFill>
                  <a:schemeClr val="bg1"/>
                </a:solidFill>
              </a:rPr>
              <a:t>- Ações </a:t>
            </a:r>
            <a:r>
              <a:rPr lang="pt-BR" b="1" dirty="0">
                <a:solidFill>
                  <a:schemeClr val="bg1"/>
                </a:solidFill>
              </a:rPr>
              <a:t>do Programa Salário Educação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Ações </a:t>
            </a:r>
            <a:r>
              <a:rPr lang="pt-BR" b="1" dirty="0">
                <a:solidFill>
                  <a:schemeClr val="bg1"/>
                </a:solidFill>
              </a:rPr>
              <a:t>do Programa PNAC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Ações </a:t>
            </a:r>
            <a:r>
              <a:rPr lang="pt-BR" b="1" dirty="0">
                <a:solidFill>
                  <a:schemeClr val="bg1"/>
                </a:solidFill>
              </a:rPr>
              <a:t>do </a:t>
            </a:r>
            <a:r>
              <a:rPr lang="pt-BR" b="1" dirty="0" err="1">
                <a:solidFill>
                  <a:schemeClr val="bg1"/>
                </a:solidFill>
              </a:rPr>
              <a:t>Progr</a:t>
            </a:r>
            <a:r>
              <a:rPr lang="pt-BR" b="1" dirty="0">
                <a:solidFill>
                  <a:schemeClr val="bg1"/>
                </a:solidFill>
              </a:rPr>
              <a:t>. Brasil Alfabetizado - Jovens e Adultos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Apoio</a:t>
            </a:r>
            <a:r>
              <a:rPr lang="pt-BR" b="1" dirty="0">
                <a:solidFill>
                  <a:schemeClr val="bg1"/>
                </a:solidFill>
              </a:rPr>
              <a:t>, Manutenção e Desenvolvimento do Ensino Médio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- Manutenção </a:t>
            </a:r>
            <a:r>
              <a:rPr lang="pt-BR" b="1" dirty="0">
                <a:solidFill>
                  <a:schemeClr val="bg1"/>
                </a:solidFill>
              </a:rPr>
              <a:t>das Ações da Sec. de Educação</a:t>
            </a:r>
            <a:endParaRPr lang="pt-BR" altLang="pt-BR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420332"/>
            <a:ext cx="8280920" cy="1167235"/>
          </a:xfrm>
        </p:spPr>
        <p:txBody>
          <a:bodyPr>
            <a:normAutofit/>
          </a:bodyPr>
          <a:lstStyle/>
          <a:p>
            <a:r>
              <a:rPr lang="pt-BR" sz="2800" b="1" u="sng" dirty="0" smtClean="0">
                <a:solidFill>
                  <a:schemeClr val="bg1"/>
                </a:solidFill>
              </a:rPr>
              <a:t>Fundo mun. De des. Da </a:t>
            </a:r>
            <a:r>
              <a:rPr lang="pt-BR" sz="2800" b="1" u="sng" dirty="0" err="1" smtClean="0">
                <a:solidFill>
                  <a:schemeClr val="bg1"/>
                </a:solidFill>
              </a:rPr>
              <a:t>edu</a:t>
            </a:r>
            <a:r>
              <a:rPr lang="pt-BR" sz="2800" b="1" u="sng" dirty="0" smtClean="0">
                <a:solidFill>
                  <a:schemeClr val="bg1"/>
                </a:solidFill>
              </a:rPr>
              <a:t> básica - </a:t>
            </a:r>
            <a:r>
              <a:rPr lang="pt-BR" sz="2800" b="1" u="sng" dirty="0" err="1" smtClean="0">
                <a:solidFill>
                  <a:schemeClr val="bg1"/>
                </a:solidFill>
              </a:rPr>
              <a:t>fundeb</a:t>
            </a:r>
            <a:endParaRPr lang="pt-BR" sz="2800" b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3400" y="1844824"/>
            <a:ext cx="7353107" cy="3960440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sz="4200" dirty="0"/>
              <a:t/>
            </a:r>
            <a:br>
              <a:rPr lang="pt-BR" sz="4200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533400" y="1424387"/>
            <a:ext cx="80710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pt-BR" sz="2000" b="1" dirty="0" smtClean="0">
                <a:solidFill>
                  <a:schemeClr val="bg1"/>
                </a:solidFill>
              </a:rPr>
              <a:t>- Remuneração </a:t>
            </a:r>
            <a:r>
              <a:rPr lang="pt-BR" sz="2000" b="1" dirty="0">
                <a:solidFill>
                  <a:schemeClr val="bg1"/>
                </a:solidFill>
              </a:rPr>
              <a:t>de </a:t>
            </a:r>
            <a:r>
              <a:rPr lang="pt-BR" sz="2000" b="1" dirty="0" err="1">
                <a:solidFill>
                  <a:schemeClr val="bg1"/>
                </a:solidFill>
              </a:rPr>
              <a:t>Magist</a:t>
            </a:r>
            <a:r>
              <a:rPr lang="pt-BR" sz="2000" b="1" dirty="0">
                <a:solidFill>
                  <a:schemeClr val="bg1"/>
                </a:solidFill>
              </a:rPr>
              <a:t>. Ensino Fundamental - 70% FUNDEB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e Desenvolvimento do Ensino Fundamental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</a:t>
            </a:r>
            <a:r>
              <a:rPr lang="pt-BR" sz="2000" b="1" dirty="0" err="1" smtClean="0">
                <a:solidFill>
                  <a:schemeClr val="bg1"/>
                </a:solidFill>
              </a:rPr>
              <a:t>Manut</a:t>
            </a:r>
            <a:r>
              <a:rPr lang="pt-BR" sz="2000" b="1" dirty="0">
                <a:solidFill>
                  <a:schemeClr val="bg1"/>
                </a:solidFill>
              </a:rPr>
              <a:t>. e </a:t>
            </a:r>
            <a:r>
              <a:rPr lang="pt-BR" sz="2000" b="1" dirty="0" err="1">
                <a:solidFill>
                  <a:schemeClr val="bg1"/>
                </a:solidFill>
              </a:rPr>
              <a:t>Desenv</a:t>
            </a:r>
            <a:r>
              <a:rPr lang="pt-BR" sz="2000" b="1" dirty="0">
                <a:solidFill>
                  <a:schemeClr val="bg1"/>
                </a:solidFill>
              </a:rPr>
              <a:t>. do Ensino Fundamental - 30% FUNDEB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PROEJA </a:t>
            </a:r>
            <a:r>
              <a:rPr lang="pt-BR" sz="2000" b="1" dirty="0">
                <a:solidFill>
                  <a:schemeClr val="bg1"/>
                </a:solidFill>
              </a:rPr>
              <a:t>- Rem. do Magistério - 70% FUNDEB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PROEJA </a:t>
            </a:r>
            <a:r>
              <a:rPr lang="pt-BR" sz="2000" b="1" dirty="0">
                <a:solidFill>
                  <a:schemeClr val="bg1"/>
                </a:solidFill>
              </a:rPr>
              <a:t>- </a:t>
            </a:r>
            <a:r>
              <a:rPr lang="pt-BR" sz="2000" b="1" dirty="0" err="1">
                <a:solidFill>
                  <a:schemeClr val="bg1"/>
                </a:solidFill>
              </a:rPr>
              <a:t>Manut</a:t>
            </a:r>
            <a:r>
              <a:rPr lang="pt-BR" sz="2000" b="1" dirty="0">
                <a:solidFill>
                  <a:schemeClr val="bg1"/>
                </a:solidFill>
              </a:rPr>
              <a:t>. e Desenvolvimento do Ensino - 30% FUNDEB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</a:rPr>
              <a:t>e Desenvolvimento do Ensino Infantil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Remuneração </a:t>
            </a:r>
            <a:r>
              <a:rPr lang="pt-BR" sz="2000" b="1" dirty="0">
                <a:solidFill>
                  <a:schemeClr val="bg1"/>
                </a:solidFill>
              </a:rPr>
              <a:t>do </a:t>
            </a:r>
            <a:r>
              <a:rPr lang="pt-BR" sz="2000" b="1" dirty="0" err="1">
                <a:solidFill>
                  <a:schemeClr val="bg1"/>
                </a:solidFill>
              </a:rPr>
              <a:t>Magist</a:t>
            </a:r>
            <a:r>
              <a:rPr lang="pt-BR" sz="2000" b="1" dirty="0">
                <a:solidFill>
                  <a:schemeClr val="bg1"/>
                </a:solidFill>
              </a:rPr>
              <a:t>. Ensino Infantil - 70% FUNDEB</a:t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- </a:t>
            </a:r>
            <a:r>
              <a:rPr lang="pt-BR" sz="2000" b="1" dirty="0" err="1" smtClean="0">
                <a:solidFill>
                  <a:schemeClr val="bg1"/>
                </a:solidFill>
              </a:rPr>
              <a:t>Manut</a:t>
            </a:r>
            <a:r>
              <a:rPr lang="pt-BR" sz="2000" b="1" dirty="0">
                <a:solidFill>
                  <a:schemeClr val="bg1"/>
                </a:solidFill>
              </a:rPr>
              <a:t>. e </a:t>
            </a:r>
            <a:r>
              <a:rPr lang="pt-BR" sz="2000" b="1" dirty="0" err="1">
                <a:solidFill>
                  <a:schemeClr val="bg1"/>
                </a:solidFill>
              </a:rPr>
              <a:t>Desenvolvimo</a:t>
            </a:r>
            <a:r>
              <a:rPr lang="pt-BR" sz="2000" b="1" dirty="0">
                <a:solidFill>
                  <a:schemeClr val="bg1"/>
                </a:solidFill>
              </a:rPr>
              <a:t> do Ensino Infantil - 30% FUNDEB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4442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293096"/>
            <a:ext cx="9036496" cy="792088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indent="0" algn="ctr">
              <a:buNone/>
            </a:pPr>
            <a:r>
              <a:rPr lang="pt-BR" sz="2600" b="1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/>
            </a:r>
            <a:br>
              <a:rPr lang="pt-BR" sz="2600" b="1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</a:br>
            <a:r>
              <a:rPr lang="pt-BR" sz="2400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spc="150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539552" y="2740425"/>
            <a:ext cx="8753712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endParaRPr lang="pt-BR" sz="2600" b="0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27584" y="3717032"/>
            <a:ext cx="7704856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lnSpc>
                <a:spcPct val="150000"/>
              </a:lnSpc>
              <a:buNone/>
            </a:pPr>
            <a:endParaRPr lang="pt-BR" sz="2400" spc="150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86468" y="620688"/>
            <a:ext cx="8283032" cy="122413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pt-BR" sz="2800" u="sng" dirty="0">
                <a:solidFill>
                  <a:schemeClr val="bg1"/>
                </a:solidFill>
                <a:effectLst/>
              </a:rPr>
              <a:t>SECRETARIA DE SAÚDE</a:t>
            </a:r>
            <a:r>
              <a:rPr lang="pt-BR" sz="2800" u="sng" dirty="0">
                <a:solidFill>
                  <a:schemeClr val="bg1"/>
                </a:solidFill>
              </a:rPr>
              <a:t> </a:t>
            </a:r>
            <a:r>
              <a:rPr lang="pt-BR" sz="3200" u="sng" dirty="0"/>
              <a:t/>
            </a:r>
            <a:br>
              <a:rPr lang="pt-BR" sz="3200" u="sng" dirty="0"/>
            </a:br>
            <a:endParaRPr lang="pt-BR" sz="3200" u="sng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39552" y="1298011"/>
            <a:ext cx="8604448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chemeClr val="bg1"/>
                </a:solidFill>
                <a:latin typeface="+mj-lt"/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  <a:latin typeface="+mj-lt"/>
              </a:rPr>
              <a:t>dos Serviços Municipais de Saúde</a:t>
            </a:r>
            <a:br>
              <a:rPr lang="pt-BR" sz="2000" b="1" dirty="0">
                <a:solidFill>
                  <a:schemeClr val="bg1"/>
                </a:solidFill>
                <a:latin typeface="+mj-lt"/>
              </a:rPr>
            </a:br>
            <a:r>
              <a:rPr lang="pt-BR" sz="2000" b="1" dirty="0" smtClean="0">
                <a:solidFill>
                  <a:schemeClr val="bg1"/>
                </a:solidFill>
                <a:latin typeface="+mj-lt"/>
              </a:rPr>
              <a:t>- Manutenção </a:t>
            </a:r>
            <a:r>
              <a:rPr lang="pt-BR" sz="2000" b="1" dirty="0">
                <a:solidFill>
                  <a:schemeClr val="bg1"/>
                </a:solidFill>
                <a:latin typeface="+mj-lt"/>
              </a:rPr>
              <a:t>das Atividades da Sec. de Saúde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079612" y="3060830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068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3801973</TotalTime>
  <Words>174</Words>
  <Application>Microsoft Office PowerPoint</Application>
  <PresentationFormat>Apresentação na tela (4:3)</PresentationFormat>
  <Paragraphs>47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CIDFont+F2</vt:lpstr>
      <vt:lpstr>Georgia</vt:lpstr>
      <vt:lpstr>Times New Roman</vt:lpstr>
      <vt:lpstr>Wingdings 3</vt:lpstr>
      <vt:lpstr>Fatia</vt:lpstr>
      <vt:lpstr>           </vt:lpstr>
      <vt:lpstr>          ANTEPROJETO   LEI DAS DIRETRIZES ORÇAMENTÁRIAS METAS E PRIORIDADES PARA A ELABORAÇÃO E EXECUÇÃO DA LEI ORÇAMENTÁRIA DO EXERCÍCIO DE 2023 – LOA, E A REFORMULAÇÃO DO PLANO PLURIANUAL  2022/2025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Fundo mun. De des. Da edu básica - fundeb</vt:lpstr>
      <vt:lpstr>  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MUITO 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 PÚBLICA</dc:title>
  <dc:creator>Administração Geral</dc:creator>
  <cp:lastModifiedBy>Conta da Microsoft</cp:lastModifiedBy>
  <cp:revision>106</cp:revision>
  <cp:lastPrinted>2011-05-18T06:14:30Z</cp:lastPrinted>
  <dcterms:created xsi:type="dcterms:W3CDTF">2011-05-18T04:34:50Z</dcterms:created>
  <dcterms:modified xsi:type="dcterms:W3CDTF">2022-04-28T21:44:59Z</dcterms:modified>
</cp:coreProperties>
</file>